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71" r:id="rId5"/>
    <p:sldId id="270" r:id="rId6"/>
    <p:sldId id="267" r:id="rId7"/>
    <p:sldId id="257" r:id="rId8"/>
    <p:sldId id="258" r:id="rId9"/>
    <p:sldId id="259" r:id="rId10"/>
    <p:sldId id="260" r:id="rId11"/>
    <p:sldId id="262" r:id="rId12"/>
    <p:sldId id="263" r:id="rId13"/>
    <p:sldId id="272" r:id="rId14"/>
    <p:sldId id="264" r:id="rId15"/>
    <p:sldId id="265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lvl="0" algn="r"/>
            <a:fld id="{9A0DB2DC-4C9A-4742-B13C-FB6460FD3503}" type="slidenum">
              <a:rPr lang="zh-CN" altLang="en-US" sz="1200" dirty="0">
                <a:solidFill>
                  <a:srgbClr val="898989"/>
                </a:solidFill>
              </a:rPr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Sequence alignment on genome</a:t>
            </a:r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Yin Tong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Index: an auxiliary data structure</a:t>
            </a:r>
            <a:endParaRPr lang="zh-CN" altLang="en-US" dirty="0"/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Hash table 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  Key value   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en-US" altLang="zh-CN" dirty="0"/>
              <a:t> Hash function </a:t>
            </a:r>
            <a:r>
              <a:rPr lang="en-US" altLang="zh-CN" dirty="0">
                <a:sym typeface="Wingdings" panose="05000000000000000000" pitchFamily="2" charset="2"/>
              </a:rPr>
              <a:t></a:t>
            </a:r>
            <a:r>
              <a:rPr lang="en-US" altLang="zh-CN" dirty="0"/>
              <a:t> Hash table 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</a:t>
            </a:r>
            <a:endParaRPr lang="en-US" altLang="zh-CN" dirty="0"/>
          </a:p>
          <a:p>
            <a:r>
              <a:rPr lang="en-US" altLang="zh-CN" dirty="0"/>
              <a:t>Suffix arrays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 </a:t>
            </a:r>
            <a:endParaRPr lang="zh-CN" altLang="en-US" dirty="0"/>
          </a:p>
        </p:txBody>
      </p:sp>
      <p:pic>
        <p:nvPicPr>
          <p:cNvPr id="11268" name="图片 3" descr="Suffix Array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43375" y="3000375"/>
            <a:ext cx="4267200" cy="3571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Burrows Wheeler Transformation(BWT)</a:t>
            </a: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Invented by David Wheeler in 1983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Originally developed for compressing large files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Approach: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1 Align reads on the transformed reference genome, using an efficient index(FM index)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2 Solve the simple problem first (align one character) and then build on that slightly harder problem (two characters)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 in great speed and efficiency gains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Softwares</a:t>
            </a:r>
            <a:endParaRPr lang="zh-CN" altLang="en-US" dirty="0"/>
          </a:p>
        </p:txBody>
      </p:sp>
      <p:pic>
        <p:nvPicPr>
          <p:cNvPr id="13315" name="内容占位符 3" descr="soft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28775" y="1600200"/>
            <a:ext cx="5886450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Bowtie2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Bowtie is an ultrafast, memory-efficient alignment program for aligning short DNA sequence reads to large genomes. For human genome, Burrows-Wheeler indexing allows Bowtie to align more than 25 million reads per CPU hour with a memory footprint of approximately 1.3 gigabytes. Bowtie extends previous Burrows-Wheeler techniques with a novel quality-aware backtracking algorithm that permits mismatches. Multiple processor cores can be used simultaneously to achieve even greater alignment speeds.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Task: Aligning short sequencing reads with Bowtie2</a:t>
            </a: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3" name="内容占位符 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Aligning example set of short reads to a reference genome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Recognize FASTQ and SAM</a:t>
            </a:r>
            <a:endParaRPr lang="zh-CN" altLang="en-US" dirty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endParaRPr lang="zh-CN" altLang="en-US" dirty="0"/>
          </a:p>
        </p:txBody>
      </p:sp>
      <p:pic>
        <p:nvPicPr>
          <p:cNvPr id="16388" name="图片 3" descr="fastq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75" y="1285875"/>
            <a:ext cx="4143375" cy="3286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图片 4" descr="S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29188"/>
            <a:ext cx="9144000" cy="1301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Softwares related</a:t>
            </a:r>
            <a:endParaRPr lang="zh-CN" altLang="en-US" dirty="0"/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Bowtie2</a:t>
            </a:r>
            <a:endParaRPr lang="en-US" altLang="zh-CN" dirty="0"/>
          </a:p>
          <a:p>
            <a:r>
              <a:rPr lang="en-US" altLang="zh-CN" dirty="0"/>
              <a:t>samtools</a:t>
            </a:r>
            <a:endParaRPr lang="en-US" altLang="zh-CN" dirty="0"/>
          </a:p>
          <a:p>
            <a:r>
              <a:rPr lang="en-US" altLang="zh-CN" dirty="0"/>
              <a:t>IGV</a:t>
            </a:r>
            <a:endParaRPr lang="en-US" altLang="zh-CN" dirty="0"/>
          </a:p>
          <a:p>
            <a:r>
              <a:rPr lang="en-US" altLang="zh-CN" dirty="0"/>
              <a:t>IGV-Tools</a:t>
            </a:r>
            <a:endParaRPr lang="en-US" altLang="zh-CN" dirty="0"/>
          </a:p>
          <a:p>
            <a:r>
              <a:rPr lang="en-US" altLang="zh-CN" dirty="0"/>
              <a:t>SRA-Toolkit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Thank you 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18436" name="图片 3" descr="16361S007-32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29840" y="2162810"/>
            <a:ext cx="4335145" cy="43135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What is Genome </a:t>
            </a:r>
            <a:r>
              <a:rPr lang="en-US" altLang="zh-CN" dirty="0">
                <a:sym typeface="+mn-ea"/>
              </a:rPr>
              <a:t>assembly/m</a:t>
            </a:r>
            <a:r>
              <a:rPr lang="en-US" altLang="zh-CN" dirty="0"/>
              <a:t>apping</a:t>
            </a:r>
            <a:endParaRPr lang="zh-CN" altLang="en-US" dirty="0"/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Genome assembly/mapping refers to the process of taking a large number of short DNA sequences and putting them back together to create a representation of the original chromosomes from which the DNA originated</a:t>
            </a:r>
            <a:endParaRPr lang="en-US" altLang="zh-CN" dirty="0"/>
          </a:p>
          <a:p>
            <a:r>
              <a:rPr lang="en-US" altLang="zh-CN" dirty="0"/>
              <a:t>NGS, reads, align, overlap, assembly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4099" name="内容占位符 3" descr="4af3f0d2g790421b0b7a1&amp;690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28688" y="428625"/>
            <a:ext cx="7286625" cy="54117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pic>
        <p:nvPicPr>
          <p:cNvPr id="5123" name="内容占位符 3" descr="gs1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56298" y="861695"/>
            <a:ext cx="2927350" cy="4525963"/>
          </a:xfrm>
        </p:spPr>
      </p:pic>
      <p:pic>
        <p:nvPicPr>
          <p:cNvPr id="5124" name="图片 4" descr="g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65" y="978218"/>
            <a:ext cx="2752725" cy="4714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De-novo vs. mapping assembly</a:t>
            </a:r>
            <a:endParaRPr lang="zh-CN" altLang="en-US" dirty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De-novo: assembling short reads to create full-length (sometimes novel) sequences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Mapping: assembling reads against an existing backbone sequence, building a sequence that is similar but not necessarily identical to the backbone sequence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Short Read Alignment</a:t>
            </a:r>
            <a:endParaRPr lang="zh-CN" altLang="en-US" dirty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Given a reference and a set of reads, report at least one “good” local alignment for each read if one exists</a:t>
            </a:r>
            <a:endParaRPr lang="zh-CN" altLang="en-US" dirty="0"/>
          </a:p>
        </p:txBody>
      </p:sp>
      <p:pic>
        <p:nvPicPr>
          <p:cNvPr id="7172" name="图片 3" descr="map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6125" y="2857500"/>
            <a:ext cx="5500688" cy="3786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Short Read Applications</a:t>
            </a:r>
            <a:endParaRPr lang="zh-CN" altLang="en-US" dirty="0"/>
          </a:p>
        </p:txBody>
      </p:sp>
      <p:pic>
        <p:nvPicPr>
          <p:cNvPr id="8195" name="内容占位符 3" descr="short read applications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66788" y="1600200"/>
            <a:ext cx="7210425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Characteristics and requirements of new alignment algorithms</a:t>
            </a: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Millions of reads per run(30x of genome coverage)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Short Reads(as short as 36bp)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types of reads(single-</a:t>
            </a:r>
            <a:r>
              <a:rPr kumimoji="0" lang="en-US" altLang="zh-C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end,paired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-end)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Base-calling quality factors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Sequencing errors(~1%)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Repetitive regions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Sequencing organism vs. reference genome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adjust to evolving sequencing technologies and data formats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en-US" altLang="zh-CN" dirty="0"/>
              <a:t>Indexing</a:t>
            </a:r>
            <a:endParaRPr lang="zh-CN" altLang="en-US" dirty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dirty="0"/>
              <a:t>Genomes and reads are too large for direct approaches like dynamic programming</a:t>
            </a:r>
            <a:endParaRPr lang="en-US" altLang="zh-CN" dirty="0"/>
          </a:p>
          <a:p>
            <a:r>
              <a:rPr lang="en-US" altLang="zh-CN" dirty="0"/>
              <a:t>Indexing is required</a:t>
            </a:r>
            <a:endParaRPr lang="en-US" altLang="zh-CN" dirty="0"/>
          </a:p>
          <a:p>
            <a:r>
              <a:rPr lang="en-US" altLang="zh-CN" dirty="0"/>
              <a:t>Choice of index is key to performance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44" name="图片 3" descr="QQ图片2013052213214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2938" y="3857625"/>
            <a:ext cx="7439025" cy="2609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2430</Words>
  <Application>WPS 演示</Application>
  <PresentationFormat>全屏显示(4:3)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微软雅黑</vt:lpstr>
      <vt:lpstr>Office 主题</vt:lpstr>
      <vt:lpstr>Sequence assembly on genome</vt:lpstr>
      <vt:lpstr>What is Genome assembly/mapping</vt:lpstr>
      <vt:lpstr>PowerPoint 演示文稿</vt:lpstr>
      <vt:lpstr>PowerPoint 演示文稿</vt:lpstr>
      <vt:lpstr>De-novo vs. mapping assembly</vt:lpstr>
      <vt:lpstr>Short Read Alignment</vt:lpstr>
      <vt:lpstr>Short Read Applications</vt:lpstr>
      <vt:lpstr>Characteristics and requirements of new alignment algorithms</vt:lpstr>
      <vt:lpstr>Indexing</vt:lpstr>
      <vt:lpstr>Index: an auxiliary data structure</vt:lpstr>
      <vt:lpstr>Burrows Wheeler Transformation(BWT)</vt:lpstr>
      <vt:lpstr>Softwares</vt:lpstr>
      <vt:lpstr>Bowtie</vt:lpstr>
      <vt:lpstr>Task: Aligning short sequencing reads with Bowtie</vt:lpstr>
      <vt:lpstr>Recognize FASTQ and SAM</vt:lpstr>
      <vt:lpstr>Softwares related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tongyin</cp:lastModifiedBy>
  <cp:revision>53</cp:revision>
  <dcterms:created xsi:type="dcterms:W3CDTF">2013-05-22T00:26:00Z</dcterms:created>
  <dcterms:modified xsi:type="dcterms:W3CDTF">2017-02-13T06:00:30Z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